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61" r:id="rId7"/>
    <p:sldId id="262" r:id="rId8"/>
    <p:sldId id="264" r:id="rId9"/>
    <p:sldId id="263" r:id="rId10"/>
    <p:sldId id="265" r:id="rId11"/>
    <p:sldId id="260" r:id="rId12"/>
    <p:sldId id="267" r:id="rId13"/>
    <p:sldId id="281" r:id="rId14"/>
    <p:sldId id="258" r:id="rId15"/>
    <p:sldId id="259" r:id="rId16"/>
    <p:sldId id="282" r:id="rId17"/>
    <p:sldId id="266" r:id="rId18"/>
    <p:sldId id="268" r:id="rId19"/>
    <p:sldId id="280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BAF82452-C415-44AF-8F3E-A78BAF972363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2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98E51-65B0-4160-B9D6-4701F07B7B49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3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8DE3E-0035-463B-9B38-6ACAC00AE6CF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39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6803F85D-9E68-4B8A-8BC5-065955DAF5B8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1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68E56ACE-3F5B-4518-9316-688DE0D65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962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9DD0C-42C9-4E1B-BFC9-A286AD6E464A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502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34C0B-F2CC-4CEF-A054-C504FE551462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46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4FF57-DC03-4A44-BA3A-162AF95373B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46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044E5-39DD-4B41-B063-5C46C03FC42F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250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1B168-C853-45EF-8FD3-3A8D1B3EC3B1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08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7FA8E-38F8-4C75-B2B7-F5472682DC16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28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011EF3CD-5EED-4082-8CC1-DB02E27D93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015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82752-DC23-4AA1-8C67-78370FD1FD44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26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CE6DD-6F4A-4EDC-9466-9195CAC87FFE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534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20D7F-7F22-4826-A5C0-AE96C406D43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70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DAD19B5A-7121-4A31-8A87-2A0CF476ED79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560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5D7F331F-8E4E-423D-AA99-C93977EE83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4259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498C1-E8D4-437F-A584-485E2A5E2DD5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01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F1C8E-87E4-438B-B405-84CC7C360F51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002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FFE32-6F8E-48B9-AA67-E8A4F3291BCA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444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BEBD3-0E01-419E-9798-8F46CC3EA56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90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E636A-AC55-44F6-B10A-182D5BB4D18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1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44F36-06FF-4684-AF5D-97AF1C2A869B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771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9A3B1-64B0-4CB9-BA0F-031B603C0698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917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08324-3D69-41F2-B41A-B592FE105688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0140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22808-E1AC-4196-9191-BF59A2C98CE6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1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2F0A8-214D-4B79-981F-62B1C37DF02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3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582807FA-9B2E-4489-9AED-AB7D3644BEF6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164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0F3CF76B-52C3-428D-A6FE-FB3F701284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4060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A8EAA-F573-4A7E-8E98-D6E0836132E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052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C56A5-2B94-464C-B9FB-C1F6A61C2624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764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8AD7C-6089-4976-A0A1-8D8B6A6EAAE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061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2ADC5-4ED8-428C-ABDD-9A299C7B3281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7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9E445-DAA3-47C2-8327-C44BE6CA080A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1336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0A94F-A2DF-417D-B2B3-5CA51E101F44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761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3BEEA-2807-4D64-821C-CC3F2593E3D9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380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03745-1609-4B48-B3C3-629EFD822AB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284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A54FB-E6EB-4B51-A865-D4384A4105A3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0021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DC40C-DA74-43D5-9E0C-11CD93E1C35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066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B560E1CD-AD3E-4C66-8E14-EE0DEDB9ABF0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490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637DFEAF-ED69-4E27-B3D3-860FE8B86A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0137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162B0-34D4-41FB-8D7C-6D30E2575287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95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94D99-FC61-41D9-9E41-44EA92803E38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857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078AD-6EE4-43E8-8DD2-4D6A89CD45B5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6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94542-D92C-4197-A620-3144B6376496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276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68330-8778-4A38-A099-19F1E6D245A5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055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6C3FB-41DA-444C-B43F-120D92AB8C7A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408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9A27C-F553-45E4-AC54-17D202AF1595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549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107FE-D2F9-4B6C-B995-29062DFE72A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218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A3C5F-731E-4C02-AD66-DE45194010E7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348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C842F-A32F-4733-A4C5-B560451EC930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137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 dirty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 dirty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fld id="{7B36EED0-4284-4747-9CAE-AC69ABAEE4FE}" type="slidenum">
              <a:rPr lang="en-US" altLang="en-US">
                <a:solidFill>
                  <a:srgbClr val="EEECE1"/>
                </a:solidFill>
              </a:rPr>
              <a:pPr/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68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C3A0A176-7A6B-490D-9DAF-DFE2478796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1795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8EBAD-0519-4A8F-9BA5-746DD41146ED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993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D033E-8B37-4995-9880-A9084B916246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42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E8F75-484A-4479-A840-D58817351305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9AAA3-F7EA-4FF4-A106-2611D5C275F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920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A84F0-1CD7-4E1B-AFBC-7A3F8A4FDF20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6947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6C130-F90F-4105-9630-742ADDECF577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0737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57816-EF71-4EC7-AB0E-6AE98E877150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5371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176A7-F2C8-42BF-A677-5EDAB62AE1E1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562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24A30-8E60-496E-8669-890DAAEA0D81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896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D5644-6054-4C29-BFAA-5143CD7D149E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0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B1456-1C01-4246-8FCD-04712BB5D6EE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7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CC057-2722-4278-9940-34E8E2DD0903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33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FE64C-6698-4293-8E94-2AEFC860219A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28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0D0594-F1E5-4DED-875D-0C29EE50FC3A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27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B6B34D-156F-4666-B234-C0FCCB104790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09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AAA29B-3F17-4BB0-AF6D-E53FE4F32453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38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7D69C3-FB3B-49FC-8241-60F23A39DD25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71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600227-7FFE-4B1A-8AF7-32B82FA7F695}" type="slidenum">
              <a:rPr lang="en-US" altLang="en-US" smtClean="0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4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6B97CF-FAB9-4E4A-9023-1BA602AF49C4}" type="slidenum">
              <a:rPr lang="en-US" altLang="en-US" smtClean="0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0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anose="030F0702030302020204" pitchFamily="66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8F75-484A-4479-A840-D58817351305}" type="slidenum">
              <a:rPr lang="en-US" altLang="en-US" smtClean="0">
                <a:solidFill>
                  <a:prstClr val="white"/>
                </a:solidFill>
              </a:rPr>
              <a:pPr/>
              <a:t>1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16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graphicFrame>
        <p:nvGraphicFramePr>
          <p:cNvPr id="17460" name="Group 52"/>
          <p:cNvGraphicFramePr>
            <a:graphicFrameLocks noGrp="1"/>
          </p:cNvGraphicFramePr>
          <p:nvPr/>
        </p:nvGraphicFramePr>
        <p:xfrm>
          <a:off x="2595564" y="3048000"/>
          <a:ext cx="8072437" cy="831850"/>
        </p:xfrm>
        <a:graphic>
          <a:graphicData uri="http://schemas.openxmlformats.org/drawingml/2006/table">
            <a:tbl>
              <a:tblPr/>
              <a:tblGrid>
                <a:gridCol w="896937"/>
                <a:gridCol w="896938"/>
                <a:gridCol w="896937"/>
                <a:gridCol w="896938"/>
                <a:gridCol w="896937"/>
                <a:gridCol w="896938"/>
                <a:gridCol w="896937"/>
                <a:gridCol w="896938"/>
                <a:gridCol w="896937"/>
              </a:tblGrid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7" name="Rectangle 144"/>
          <p:cNvSpPr>
            <a:spLocks noChangeArrowheads="1"/>
          </p:cNvSpPr>
          <p:nvPr/>
        </p:nvSpPr>
        <p:spPr bwMode="auto">
          <a:xfrm>
            <a:off x="2209800" y="1219200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4400">
              <a:solidFill>
                <a:prstClr val="white"/>
              </a:solidFill>
            </a:endParaRPr>
          </a:p>
        </p:txBody>
      </p:sp>
      <p:sp>
        <p:nvSpPr>
          <p:cNvPr id="6158" name="Text Box 145"/>
          <p:cNvSpPr txBox="1">
            <a:spLocks noChangeArrowheads="1"/>
          </p:cNvSpPr>
          <p:nvPr/>
        </p:nvSpPr>
        <p:spPr bwMode="auto">
          <a:xfrm>
            <a:off x="1978925" y="1417638"/>
            <a:ext cx="8838633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42950" indent="-742950" eaLnBrk="1" fontAlgn="base" hangingPunct="1">
              <a:spcBef>
                <a:spcPct val="50000"/>
              </a:spcBef>
              <a:spcAft>
                <a:spcPct val="0"/>
              </a:spcAft>
              <a:buAutoNum type="arabicPeriod"/>
            </a:pPr>
            <a:r>
              <a:rPr lang="en-US" altLang="en-US" sz="40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What are the names of these </a:t>
            </a:r>
            <a:r>
              <a:rPr lang="en-US" altLang="en-US" sz="40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2 shapes? </a:t>
            </a:r>
          </a:p>
          <a:p>
            <a:pPr marL="742950" indent="-742950" eaLnBrk="1" fontAlgn="base" hangingPunct="1">
              <a:spcBef>
                <a:spcPct val="50000"/>
              </a:spcBef>
              <a:spcAft>
                <a:spcPct val="0"/>
              </a:spcAft>
              <a:buAutoNum type="arabicPeriod"/>
            </a:pPr>
            <a:r>
              <a:rPr lang="en-US" altLang="en-US" sz="40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What do you know about each shape?</a:t>
            </a:r>
          </a:p>
          <a:p>
            <a:pPr marL="742950" indent="-742950" eaLnBrk="1" fontAlgn="base" hangingPunct="1">
              <a:spcBef>
                <a:spcPct val="50000"/>
              </a:spcBef>
              <a:spcAft>
                <a:spcPct val="0"/>
              </a:spcAft>
              <a:buAutoNum type="arabicPeriod"/>
            </a:pPr>
            <a:r>
              <a:rPr lang="en-US" altLang="en-US" sz="40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Create </a:t>
            </a:r>
            <a:r>
              <a:rPr lang="en-US" altLang="en-US" sz="4000" i="1" dirty="0">
                <a:solidFill>
                  <a:prstClr val="white"/>
                </a:solidFill>
                <a:latin typeface="Comic Sans MS" panose="030F0702030302020204" pitchFamily="66" charset="0"/>
              </a:rPr>
              <a:t>an AB pattern using triangles and squares.  </a:t>
            </a:r>
            <a:r>
              <a:rPr lang="en-US" altLang="en-US" sz="40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                 </a:t>
            </a:r>
          </a:p>
          <a:p>
            <a:pPr marL="742950" indent="-742950" eaLnBrk="1" fontAlgn="base" hangingPunct="1">
              <a:spcBef>
                <a:spcPct val="50000"/>
              </a:spcBef>
              <a:spcAft>
                <a:spcPct val="0"/>
              </a:spcAft>
              <a:buAutoNum type="arabicPeriod"/>
            </a:pPr>
            <a:r>
              <a:rPr lang="en-US" altLang="en-US" sz="40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Draw </a:t>
            </a:r>
            <a:r>
              <a:rPr lang="en-US" altLang="en-US" sz="4000" i="1" dirty="0">
                <a:solidFill>
                  <a:prstClr val="white"/>
                </a:solidFill>
                <a:latin typeface="Comic Sans MS" panose="030F0702030302020204" pitchFamily="66" charset="0"/>
              </a:rPr>
              <a:t>a picture of your pattern.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378725" y="274638"/>
            <a:ext cx="1600200" cy="1371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65475" y="288297"/>
            <a:ext cx="1371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4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altLang="en-US" dirty="0"/>
              <a:t>Math </a:t>
            </a:r>
            <a:r>
              <a:rPr altLang="en-US" dirty="0" smtClean="0"/>
              <a:t>Corner</a:t>
            </a:r>
            <a:endParaRPr altLang="en-US" dirty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827964" y="2600825"/>
            <a:ext cx="109728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altLang="en-US" sz="3500" i="1" dirty="0" smtClean="0">
                <a:latin typeface="Comic Sans MS" panose="030F0702030302020204" pitchFamily="66" charset="0"/>
              </a:rPr>
              <a:t>What shapes do you see?</a:t>
            </a:r>
          </a:p>
          <a:p>
            <a:pPr marL="514350" indent="-514350">
              <a:buAutoNum type="arabicPeriod"/>
            </a:pPr>
            <a:r>
              <a:rPr lang="en-US" altLang="en-US" sz="3500" i="1" dirty="0" smtClean="0">
                <a:latin typeface="Comic Sans MS" panose="030F0702030302020204" pitchFamily="66" charset="0"/>
              </a:rPr>
              <a:t>What do you know about circles and rectangles?</a:t>
            </a:r>
          </a:p>
          <a:p>
            <a:pPr marL="514350" indent="-514350">
              <a:buAutoNum type="arabicPeriod"/>
            </a:pPr>
            <a:r>
              <a:rPr lang="en-US" altLang="en-US" sz="3500" i="1" dirty="0" smtClean="0">
                <a:latin typeface="Comic Sans MS" panose="030F0702030302020204" pitchFamily="66" charset="0"/>
              </a:rPr>
              <a:t>How </a:t>
            </a:r>
            <a:r>
              <a:rPr lang="en-US" altLang="en-US" sz="3500" i="1" dirty="0">
                <a:latin typeface="Comic Sans MS" panose="030F0702030302020204" pitchFamily="66" charset="0"/>
              </a:rPr>
              <a:t>many </a:t>
            </a:r>
            <a:r>
              <a:rPr lang="en-US" altLang="en-US" sz="3500" i="1" dirty="0" smtClean="0">
                <a:latin typeface="Comic Sans MS" panose="030F0702030302020204" pitchFamily="66" charset="0"/>
              </a:rPr>
              <a:t>circles </a:t>
            </a:r>
            <a:r>
              <a:rPr lang="en-US" altLang="en-US" sz="3500" i="1" dirty="0">
                <a:latin typeface="Comic Sans MS" panose="030F0702030302020204" pitchFamily="66" charset="0"/>
              </a:rPr>
              <a:t>do you see on each side of the domino?  </a:t>
            </a:r>
            <a:endParaRPr lang="en-US" altLang="en-US" sz="3500" i="1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US" altLang="en-US" sz="3500" i="1" dirty="0" smtClean="0">
                <a:latin typeface="Comic Sans MS" panose="030F0702030302020204" pitchFamily="66" charset="0"/>
              </a:rPr>
              <a:t>How </a:t>
            </a:r>
            <a:r>
              <a:rPr lang="en-US" altLang="en-US" sz="3500" i="1" dirty="0">
                <a:latin typeface="Comic Sans MS" panose="030F0702030302020204" pitchFamily="66" charset="0"/>
              </a:rPr>
              <a:t>many </a:t>
            </a:r>
            <a:r>
              <a:rPr lang="en-US" altLang="en-US" sz="3500" i="1" dirty="0" smtClean="0">
                <a:latin typeface="Comic Sans MS" panose="030F0702030302020204" pitchFamily="66" charset="0"/>
              </a:rPr>
              <a:t>circles </a:t>
            </a:r>
            <a:r>
              <a:rPr lang="en-US" altLang="en-US" sz="3500" i="1" dirty="0">
                <a:latin typeface="Comic Sans MS" panose="030F0702030302020204" pitchFamily="66" charset="0"/>
              </a:rPr>
              <a:t>in all do you see?</a:t>
            </a:r>
          </a:p>
        </p:txBody>
      </p:sp>
      <p:pic>
        <p:nvPicPr>
          <p:cNvPr id="30725" name="Picture 5" descr="48745_dom_1109_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984" y="696036"/>
            <a:ext cx="3725780" cy="23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90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968991" y="1219201"/>
            <a:ext cx="10345003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3200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Think of your favorite shape.  Draw five of them.  Show your drawings to a friend. </a:t>
            </a:r>
            <a:r>
              <a:rPr lang="en-US" sz="3200" dirty="0" smtClean="0">
                <a:latin typeface="Comic Sans MS" pitchFamily="66" charset="0"/>
              </a:rPr>
              <a:t>What attributes can you use to describe your shape? </a:t>
            </a:r>
            <a:endParaRPr lang="en-US" sz="3200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endParaRPr lang="en-US" sz="3200" b="1" u="sng" dirty="0">
              <a:latin typeface="Comic Sans MS" pitchFamily="66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sz="3200" b="1" u="sng" dirty="0">
                <a:latin typeface="Comic Sans MS" pitchFamily="66" charset="0"/>
              </a:rPr>
              <a:t>Let’s Talk!</a:t>
            </a:r>
            <a:endParaRPr lang="en-US" sz="32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Comic Sans MS" pitchFamily="66" charset="0"/>
              </a:rPr>
              <a:t>Are there more cupcakes or more cookies?  How do you know?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48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4800" dirty="0">
              <a:latin typeface="Comic Sans MS" pitchFamily="66" charset="0"/>
            </a:endParaRPr>
          </a:p>
        </p:txBody>
      </p:sp>
      <p:pic>
        <p:nvPicPr>
          <p:cNvPr id="8196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725" y="57435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8" y="574833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816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57816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4" y="5705475"/>
            <a:ext cx="61753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748339"/>
            <a:ext cx="617538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57531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572928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7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44E5-39DD-4B41-B063-5C46C03FC42F}" type="slidenum">
              <a:rPr lang="en-US" altLang="en-US" smtClean="0">
                <a:solidFill>
                  <a:prstClr val="white"/>
                </a:solidFill>
              </a:rPr>
              <a:pPr/>
              <a:t>13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17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86000" y="1"/>
            <a:ext cx="7772400" cy="1470025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graphicFrame>
        <p:nvGraphicFramePr>
          <p:cNvPr id="14396" name="Group 60"/>
          <p:cNvGraphicFramePr>
            <a:graphicFrameLocks noGrp="1"/>
          </p:cNvGraphicFramePr>
          <p:nvPr/>
        </p:nvGraphicFramePr>
        <p:xfrm>
          <a:off x="1022350" y="3022600"/>
          <a:ext cx="5537200" cy="831850"/>
        </p:xfrm>
        <a:graphic>
          <a:graphicData uri="http://schemas.openxmlformats.org/drawingml/2006/table">
            <a:tbl>
              <a:tblPr/>
              <a:tblGrid>
                <a:gridCol w="1371600"/>
                <a:gridCol w="1370013"/>
                <a:gridCol w="1371600"/>
                <a:gridCol w="1423987"/>
              </a:tblGrid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               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               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               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               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4" name="Rectangle 133"/>
          <p:cNvSpPr>
            <a:spLocks noChangeArrowheads="1"/>
          </p:cNvSpPr>
          <p:nvPr/>
        </p:nvSpPr>
        <p:spPr bwMode="auto">
          <a:xfrm>
            <a:off x="1905000" y="1143001"/>
            <a:ext cx="8534400" cy="278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514350" indent="-5143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AutoNum type="arabicPeriod"/>
            </a:pPr>
            <a:r>
              <a:rPr lang="en-US" altLang="en-US" sz="3500" i="1" dirty="0">
                <a:solidFill>
                  <a:prstClr val="white"/>
                </a:solidFill>
                <a:latin typeface="Comic Sans MS" panose="030F0702030302020204" pitchFamily="66" charset="0"/>
              </a:rPr>
              <a:t>What shape do you see?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AutoNum type="arabicPeriod"/>
            </a:pPr>
            <a:r>
              <a:rPr lang="en-US" altLang="en-US" sz="3500" i="1" dirty="0">
                <a:solidFill>
                  <a:prstClr val="white"/>
                </a:solidFill>
                <a:latin typeface="Comic Sans MS" panose="030F0702030302020204" pitchFamily="66" charset="0"/>
              </a:rPr>
              <a:t>How many do you see?  </a:t>
            </a:r>
            <a:endParaRPr lang="en-US" altLang="en-US" sz="3500" i="1" dirty="0" smtClean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AutoNum type="arabicPeriod"/>
            </a:pPr>
            <a:r>
              <a:rPr lang="en-US" altLang="en-US" sz="35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Tell </a:t>
            </a:r>
            <a:r>
              <a:rPr lang="en-US" altLang="en-US" sz="3500" i="1" dirty="0">
                <a:solidFill>
                  <a:prstClr val="white"/>
                </a:solidFill>
                <a:latin typeface="Comic Sans MS" panose="030F0702030302020204" pitchFamily="66" charset="0"/>
              </a:rPr>
              <a:t>with numbers and words.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AutoNum type="arabicPeriod"/>
            </a:pPr>
            <a:r>
              <a:rPr lang="en-US" altLang="en-US" sz="3500" i="1" dirty="0">
                <a:solidFill>
                  <a:prstClr val="white"/>
                </a:solidFill>
                <a:latin typeface="Comic Sans MS" panose="030F0702030302020204" pitchFamily="66" charset="0"/>
              </a:rPr>
              <a:t>What color is the LARGEST  shape?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AutoNum type="arabicPeriod"/>
            </a:pPr>
            <a:r>
              <a:rPr lang="en-US" altLang="en-US" sz="3500" i="1" dirty="0">
                <a:solidFill>
                  <a:prstClr val="white"/>
                </a:solidFill>
                <a:latin typeface="Comic Sans MS" panose="030F0702030302020204" pitchFamily="66" charset="0"/>
              </a:rPr>
              <a:t>What color is the smallest shape?</a:t>
            </a:r>
          </a:p>
        </p:txBody>
      </p:sp>
      <p:sp>
        <p:nvSpPr>
          <p:cNvPr id="4105" name="AutoShape 134"/>
          <p:cNvSpPr>
            <a:spLocks noChangeArrowheads="1"/>
          </p:cNvSpPr>
          <p:nvPr/>
        </p:nvSpPr>
        <p:spPr bwMode="auto">
          <a:xfrm>
            <a:off x="3124200" y="5562600"/>
            <a:ext cx="685800" cy="6858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106" name="AutoShape 135"/>
          <p:cNvSpPr>
            <a:spLocks noChangeArrowheads="1"/>
          </p:cNvSpPr>
          <p:nvPr/>
        </p:nvSpPr>
        <p:spPr bwMode="auto">
          <a:xfrm>
            <a:off x="4724400" y="4300538"/>
            <a:ext cx="2667000" cy="23622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107" name="AutoShape 136"/>
          <p:cNvSpPr>
            <a:spLocks noChangeArrowheads="1"/>
          </p:cNvSpPr>
          <p:nvPr/>
        </p:nvSpPr>
        <p:spPr bwMode="auto">
          <a:xfrm>
            <a:off x="8077200" y="5029200"/>
            <a:ext cx="1676400" cy="1295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807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3600" dirty="0" smtClean="0">
                <a:latin typeface="Comic Sans MS" pitchFamily="66" charset="0"/>
              </a:rPr>
              <a:t>If </a:t>
            </a:r>
            <a:r>
              <a:rPr lang="en-US" sz="3600" dirty="0">
                <a:latin typeface="Comic Sans MS" pitchFamily="66" charset="0"/>
              </a:rPr>
              <a:t>I cut a square in half, what two shapes would there be</a:t>
            </a:r>
            <a:r>
              <a:rPr lang="en-US" sz="3600" dirty="0" smtClean="0">
                <a:latin typeface="Comic Sans MS" pitchFamily="66" charset="0"/>
              </a:rPr>
              <a:t>?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3600" dirty="0" smtClean="0">
                <a:latin typeface="Comic Sans MS" pitchFamily="66" charset="0"/>
              </a:rPr>
              <a:t>Draw to show your thinking</a:t>
            </a:r>
            <a:endParaRPr lang="en-US" sz="3600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endParaRPr lang="en-US" sz="3600" b="1" u="sng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600" b="1" u="sng" dirty="0">
                <a:latin typeface="Comic Sans MS" pitchFamily="66" charset="0"/>
              </a:rPr>
              <a:t>Let’s Talk!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How many dots do you see?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How do you know?</a:t>
            </a:r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7703493" y="5095283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8827650" y="4394497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8284908" y="5095283"/>
            <a:ext cx="45720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8291859" y="4380410"/>
            <a:ext cx="45720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0" y="5096007"/>
            <a:ext cx="469433" cy="6157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799" y="4394995"/>
            <a:ext cx="469433" cy="6157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7738" y="5095283"/>
            <a:ext cx="469433" cy="6157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871" y="5083716"/>
            <a:ext cx="469433" cy="6157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2032" y="4380410"/>
            <a:ext cx="469433" cy="6157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871" y="4366324"/>
            <a:ext cx="469433" cy="6157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822" y="5095283"/>
            <a:ext cx="469433" cy="6157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788" y="4394497"/>
            <a:ext cx="469433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5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1752600" y="1600201"/>
            <a:ext cx="8763000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latin typeface="Comic Sans MS" pitchFamily="66" charset="0"/>
              </a:rPr>
              <a:t>Draw a way to combine two shapes to make a new one.</a:t>
            </a:r>
          </a:p>
          <a:p>
            <a:pPr marL="0" indent="0" eaLnBrk="1" hangingPunct="1">
              <a:buNone/>
              <a:defRPr/>
            </a:pPr>
            <a:endParaRPr lang="en-US" sz="3200" b="1" u="sng" dirty="0">
              <a:latin typeface="Comic Sans MS" pitchFamily="66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sz="3200" b="1" u="sng" dirty="0">
                <a:latin typeface="Comic Sans MS" pitchFamily="66" charset="0"/>
              </a:rPr>
              <a:t>Let’s Talk!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Comic Sans MS" pitchFamily="66" charset="0"/>
              </a:rPr>
              <a:t>How many more dots do I need to make </a:t>
            </a:r>
            <a:r>
              <a:rPr lang="en-US" sz="3200" dirty="0" smtClean="0">
                <a:latin typeface="Comic Sans MS" pitchFamily="66" charset="0"/>
              </a:rPr>
              <a:t>12?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62200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581400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7799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9991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2183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970213" y="5181600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4" name="Oval 9"/>
          <p:cNvSpPr>
            <a:spLocks noChangeArrowheads="1"/>
          </p:cNvSpPr>
          <p:nvPr/>
        </p:nvSpPr>
        <p:spPr bwMode="auto">
          <a:xfrm>
            <a:off x="7507288" y="5191125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6262688" y="5181600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6" name="Oval 9"/>
          <p:cNvSpPr>
            <a:spLocks noChangeArrowheads="1"/>
          </p:cNvSpPr>
          <p:nvPr/>
        </p:nvSpPr>
        <p:spPr bwMode="auto">
          <a:xfrm>
            <a:off x="5199063" y="5191125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7" name="Oval 9"/>
          <p:cNvSpPr>
            <a:spLocks noChangeArrowheads="1"/>
          </p:cNvSpPr>
          <p:nvPr/>
        </p:nvSpPr>
        <p:spPr bwMode="auto">
          <a:xfrm>
            <a:off x="4114800" y="5191125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5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33338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2057400" y="1066801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Fill in the blank.</a:t>
            </a:r>
          </a:p>
          <a:p>
            <a:pPr marL="0" indent="0" eaLnBrk="1" hangingPunct="1"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A book is shaped like a ___________.</a:t>
            </a:r>
          </a:p>
          <a:p>
            <a:pPr marL="0" indent="0" eaLnBrk="1" hangingPunct="1">
              <a:buNone/>
            </a:pPr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A slice of pizza is shaped like a ________.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b="1" u="sng" dirty="0">
                <a:latin typeface="Comic Sans MS" panose="030F0702030302020204" pitchFamily="66" charset="0"/>
                <a:cs typeface="Arial" panose="020B0604020202020204" pitchFamily="34" charset="0"/>
              </a:rPr>
              <a:t>Let’s Talk!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What does zero mean?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637" y="2466619"/>
            <a:ext cx="2143125" cy="2143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8" y="4222489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066801"/>
            <a:ext cx="84582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Fill in the blank.</a:t>
            </a: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A can of peas is shaped like a ___________.</a:t>
            </a:r>
          </a:p>
          <a:p>
            <a:pPr marL="0" indent="0" eaLnBrk="1" hangingPunct="1">
              <a:buNone/>
              <a:defRPr/>
            </a:pPr>
            <a:endParaRPr lang="en-US" sz="3200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A clock is shaped like a ________.</a:t>
            </a:r>
          </a:p>
          <a:p>
            <a:pPr marL="0" indent="0" eaLnBrk="1" hangingPunct="1">
              <a:buNone/>
              <a:defRPr/>
            </a:pPr>
            <a:endParaRPr lang="en-US" sz="2400" b="1" u="sng" dirty="0">
              <a:latin typeface="Comic Sans MS" pitchFamily="66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sz="3200" b="1" u="sng" dirty="0">
                <a:latin typeface="Comic Sans MS" pitchFamily="66" charset="0"/>
              </a:rPr>
              <a:t>Let’s Talk!</a:t>
            </a:r>
            <a:endParaRPr lang="en-US" sz="32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Comic Sans MS" pitchFamily="66" charset="0"/>
              </a:rPr>
              <a:t>Are there more cupcakes or more cookies?  How do you know?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48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4800" dirty="0">
              <a:latin typeface="Comic Sans MS" pitchFamily="66" charset="0"/>
            </a:endParaRPr>
          </a:p>
        </p:txBody>
      </p:sp>
      <p:pic>
        <p:nvPicPr>
          <p:cNvPr id="8196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725" y="57435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8" y="574833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816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57816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57531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572928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1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D3-0E01-419E-9798-8F46CC3EA56C}" type="slidenum">
              <a:rPr lang="en-US" altLang="en-US" smtClean="0">
                <a:solidFill>
                  <a:prstClr val="white"/>
                </a:solidFill>
              </a:rPr>
              <a:pPr/>
              <a:t>19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68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86000" y="-152400"/>
            <a:ext cx="7772400" cy="1470025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057400" y="1066800"/>
            <a:ext cx="8153400" cy="3276600"/>
          </a:xfrm>
        </p:spPr>
        <p:txBody>
          <a:bodyPr/>
          <a:lstStyle/>
          <a:p>
            <a:pPr algn="l" eaLnBrk="1" hangingPunct="1"/>
            <a:endParaRPr lang="en-US" altLang="en-US" sz="320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320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320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r>
              <a:rPr lang="en-US" altLang="en-US" sz="3200">
                <a:latin typeface="Comic Sans MS" panose="030F0702030302020204" pitchFamily="66" charset="0"/>
                <a:cs typeface="Arial" panose="020B0604020202020204" pitchFamily="34" charset="0"/>
              </a:rPr>
              <a:t>1. Draw this shape.</a:t>
            </a:r>
          </a:p>
          <a:p>
            <a:pPr algn="l" eaLnBrk="1" hangingPunct="1"/>
            <a:r>
              <a:rPr lang="en-US" altLang="en-US" sz="3200">
                <a:latin typeface="Comic Sans MS" panose="030F0702030302020204" pitchFamily="66" charset="0"/>
                <a:cs typeface="Arial" panose="020B0604020202020204" pitchFamily="34" charset="0"/>
              </a:rPr>
              <a:t>2. Tell the name of the shape. </a:t>
            </a:r>
          </a:p>
          <a:p>
            <a:pPr algn="l" eaLnBrk="1" hangingPunct="1"/>
            <a:r>
              <a:rPr lang="en-US" altLang="en-US" sz="3200">
                <a:latin typeface="Comic Sans MS" panose="030F0702030302020204" pitchFamily="66" charset="0"/>
                <a:cs typeface="Arial" panose="020B0604020202020204" pitchFamily="34" charset="0"/>
              </a:rPr>
              <a:t>3. Tell how many sides.</a:t>
            </a:r>
          </a:p>
          <a:p>
            <a:pPr eaLnBrk="1" hangingPunct="1"/>
            <a:endParaRPr lang="en-US" altLang="en-US" sz="3200" b="1" u="sng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b="1" u="sng">
                <a:latin typeface="Comic Sans MS" panose="030F0702030302020204" pitchFamily="66" charset="0"/>
                <a:cs typeface="Arial" panose="020B0604020202020204" pitchFamily="34" charset="0"/>
              </a:rPr>
              <a:t>Let’s Talk!</a:t>
            </a:r>
          </a:p>
          <a:p>
            <a:pPr eaLnBrk="1" hangingPunct="1"/>
            <a:r>
              <a:rPr lang="en-US" altLang="en-US" sz="3200">
                <a:latin typeface="Comic Sans MS" panose="030F0702030302020204" pitchFamily="66" charset="0"/>
                <a:cs typeface="Arial" panose="020B0604020202020204" pitchFamily="34" charset="0"/>
              </a:rPr>
              <a:t>How could I count from 1 to 10 frontwards and backwards</a:t>
            </a:r>
            <a:r>
              <a:rPr lang="en-US" altLang="en-US" smtClean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US" altLang="en-US" sz="480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029200" y="990600"/>
            <a:ext cx="19812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86000" y="-152400"/>
            <a:ext cx="7772400" cy="1470025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57300" y="1023582"/>
            <a:ext cx="8153400" cy="3276600"/>
          </a:xfrm>
        </p:spPr>
        <p:txBody>
          <a:bodyPr/>
          <a:lstStyle/>
          <a:p>
            <a:pPr algn="l" eaLnBrk="1" hangingPunct="1"/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What is a SPHERE?  </a:t>
            </a:r>
          </a:p>
          <a:p>
            <a:pPr algn="l" eaLnBrk="1" hangingPunct="1"/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Tell three things in your class or at home that are in this shape.</a:t>
            </a:r>
          </a:p>
          <a:p>
            <a:pPr eaLnBrk="1" hangingPunct="1"/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b="1" u="sng" dirty="0">
                <a:latin typeface="Comic Sans MS" panose="030F0702030302020204" pitchFamily="66" charset="0"/>
                <a:cs typeface="Arial" panose="020B0604020202020204" pitchFamily="34" charset="0"/>
              </a:rPr>
              <a:t>Let’s Talk!</a:t>
            </a:r>
          </a:p>
          <a:p>
            <a:pPr eaLnBrk="1" hangingPunct="1"/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Tell how many with numbers and words.</a:t>
            </a:r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4953000" y="5026025"/>
            <a:ext cx="7620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352800" y="5026025"/>
            <a:ext cx="7620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5867400" y="5768975"/>
            <a:ext cx="7620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343400" y="5775325"/>
            <a:ext cx="7620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396" y="284162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What is a CUBE?</a:t>
            </a:r>
          </a:p>
          <a:p>
            <a:pPr marL="0" indent="0" eaLnBrk="1" hangingPunct="1">
              <a:buNone/>
              <a:defRPr/>
            </a:pPr>
            <a:r>
              <a:rPr lang="en-US" sz="3600" dirty="0">
                <a:latin typeface="Comic Sans MS" pitchFamily="66" charset="0"/>
              </a:rPr>
              <a:t>Tell three things in your class or at home that are in this shape.</a:t>
            </a:r>
          </a:p>
          <a:p>
            <a:pPr marL="0" indent="0" eaLnBrk="1" hangingPunct="1">
              <a:buNone/>
              <a:defRPr/>
            </a:pPr>
            <a:endParaRPr lang="en-US" sz="3600" b="1" u="sng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600" b="1" u="sng" dirty="0">
                <a:latin typeface="Comic Sans MS" pitchFamily="66" charset="0"/>
              </a:rPr>
              <a:t>Let’s Talk!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How many dots do you see?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How do you know?</a:t>
            </a:r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228013" y="4675188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9601200" y="5418138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9372600" y="4675188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9053513" y="5713413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8" name="Oval 5"/>
          <p:cNvSpPr>
            <a:spLocks noChangeArrowheads="1"/>
          </p:cNvSpPr>
          <p:nvPr/>
        </p:nvSpPr>
        <p:spPr bwMode="auto">
          <a:xfrm>
            <a:off x="8788400" y="4975226"/>
            <a:ext cx="45720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9" name="Oval 5"/>
          <p:cNvSpPr>
            <a:spLocks noChangeArrowheads="1"/>
          </p:cNvSpPr>
          <p:nvPr/>
        </p:nvSpPr>
        <p:spPr bwMode="auto">
          <a:xfrm>
            <a:off x="8285163" y="5719764"/>
            <a:ext cx="457200" cy="600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0" name="Oval 5"/>
          <p:cNvSpPr>
            <a:spLocks noChangeArrowheads="1"/>
          </p:cNvSpPr>
          <p:nvPr/>
        </p:nvSpPr>
        <p:spPr bwMode="auto">
          <a:xfrm>
            <a:off x="8751888" y="4267201"/>
            <a:ext cx="45720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1" name="Oval 5"/>
          <p:cNvSpPr>
            <a:spLocks noChangeArrowheads="1"/>
          </p:cNvSpPr>
          <p:nvPr/>
        </p:nvSpPr>
        <p:spPr bwMode="auto">
          <a:xfrm>
            <a:off x="7881938" y="5249864"/>
            <a:ext cx="457200" cy="600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2" name="Oval 5"/>
          <p:cNvSpPr>
            <a:spLocks noChangeArrowheads="1"/>
          </p:cNvSpPr>
          <p:nvPr/>
        </p:nvSpPr>
        <p:spPr bwMode="auto">
          <a:xfrm>
            <a:off x="7524750" y="6019801"/>
            <a:ext cx="45720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3" name="Oval 5"/>
          <p:cNvSpPr>
            <a:spLocks noChangeArrowheads="1"/>
          </p:cNvSpPr>
          <p:nvPr/>
        </p:nvSpPr>
        <p:spPr bwMode="auto">
          <a:xfrm>
            <a:off x="7258050" y="5376863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4" name="Oval 5"/>
          <p:cNvSpPr>
            <a:spLocks noChangeArrowheads="1"/>
          </p:cNvSpPr>
          <p:nvPr/>
        </p:nvSpPr>
        <p:spPr bwMode="auto">
          <a:xfrm>
            <a:off x="6934200" y="5983288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5" name="Oval 5"/>
          <p:cNvSpPr>
            <a:spLocks noChangeArrowheads="1"/>
          </p:cNvSpPr>
          <p:nvPr/>
        </p:nvSpPr>
        <p:spPr bwMode="auto">
          <a:xfrm>
            <a:off x="6327775" y="5411788"/>
            <a:ext cx="457200" cy="603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36" name="Oval 5"/>
          <p:cNvSpPr>
            <a:spLocks noChangeArrowheads="1"/>
          </p:cNvSpPr>
          <p:nvPr/>
        </p:nvSpPr>
        <p:spPr bwMode="auto">
          <a:xfrm>
            <a:off x="6096000" y="6002338"/>
            <a:ext cx="457200" cy="603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5600" y="36592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1752600" y="1600201"/>
            <a:ext cx="87630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What is a RECTANGULAR PRISM?</a:t>
            </a: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Tell three things in your class or at home that are in this shape.</a:t>
            </a:r>
          </a:p>
          <a:p>
            <a:pPr marL="0" indent="0" eaLnBrk="1" hangingPunct="1">
              <a:buNone/>
              <a:defRPr/>
            </a:pPr>
            <a:endParaRPr lang="en-US" sz="3200" b="1" u="sng" dirty="0">
              <a:latin typeface="Comic Sans MS" pitchFamily="66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sz="3200" b="1" u="sng" dirty="0">
                <a:latin typeface="Comic Sans MS" pitchFamily="66" charset="0"/>
              </a:rPr>
              <a:t>Let’s Talk!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Comic Sans MS" pitchFamily="66" charset="0"/>
              </a:rPr>
              <a:t>How many more dots do I need to make five?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62200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581400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7799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9991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2183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870200" y="5181600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768" y="388748"/>
            <a:ext cx="27146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1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altLang="en-US" sz="32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What </a:t>
            </a: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is the difference between a 2 dimensional shape and a 3 dimensional shape</a:t>
            </a:r>
            <a:r>
              <a:rPr lang="en-US" altLang="en-US" sz="32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</a:p>
          <a:p>
            <a:pPr marL="514350" indent="-514350" eaLnBrk="1" hangingPunct="1">
              <a:buAutoNum type="arabicPeriod"/>
            </a:pPr>
            <a:r>
              <a:rPr lang="en-US" altLang="en-US" sz="32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What is the difference between a square and cube?</a:t>
            </a:r>
            <a:endParaRPr lang="en-US" altLang="en-US" sz="32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b="1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477" y="3487003"/>
            <a:ext cx="4117075" cy="308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smtClean="0">
                <a:cs typeface="Arial" panose="020B0604020202020204" pitchFamily="34" charset="0"/>
              </a:rPr>
              <a:t>Math </a:t>
            </a:r>
            <a:r>
              <a:rPr altLang="en-US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219201"/>
            <a:ext cx="84582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Fill in the blank.</a:t>
            </a: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A ball is shaped like a ___________.</a:t>
            </a: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A refrigerator is shaped like a ________.</a:t>
            </a:r>
          </a:p>
          <a:p>
            <a:pPr marL="0" indent="0" eaLnBrk="1" hangingPunct="1">
              <a:buNone/>
              <a:defRPr/>
            </a:pPr>
            <a:endParaRPr lang="en-US" sz="3200" b="1" u="sng" dirty="0">
              <a:latin typeface="Comic Sans MS" pitchFamily="66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sz="3200" b="1" u="sng" dirty="0">
                <a:latin typeface="Comic Sans MS" pitchFamily="66" charset="0"/>
              </a:rPr>
              <a:t>Let’s Talk!</a:t>
            </a:r>
            <a:endParaRPr lang="en-US" sz="32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Comic Sans MS" pitchFamily="66" charset="0"/>
              </a:rPr>
              <a:t>Are there more cupcakes or more cookies?  How do you know?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48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4800" dirty="0">
              <a:latin typeface="Comic Sans MS" pitchFamily="66" charset="0"/>
            </a:endParaRPr>
          </a:p>
        </p:txBody>
      </p:sp>
      <p:pic>
        <p:nvPicPr>
          <p:cNvPr id="8196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725" y="57435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8" y="574833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816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57816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4" y="5705475"/>
            <a:ext cx="61753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748339"/>
            <a:ext cx="617538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57531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572928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81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Corner-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1752600" y="1600201"/>
            <a:ext cx="87630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3200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1. Draw this shape.</a:t>
            </a: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2. Tell the name of the shape. </a:t>
            </a:r>
          </a:p>
          <a:p>
            <a:pPr marL="0" indent="0" eaLnBrk="1" hangingPunct="1">
              <a:buNone/>
              <a:defRPr/>
            </a:pPr>
            <a:r>
              <a:rPr lang="en-US" sz="3200" dirty="0">
                <a:latin typeface="Comic Sans MS" pitchFamily="66" charset="0"/>
              </a:rPr>
              <a:t>3. Tell how many sides.</a:t>
            </a:r>
          </a:p>
          <a:p>
            <a:pPr marL="0" indent="0" eaLnBrk="1" hangingPunct="1">
              <a:buNone/>
              <a:defRPr/>
            </a:pPr>
            <a:endParaRPr lang="en-US" sz="3200" b="1" u="sng" dirty="0">
              <a:latin typeface="Comic Sans MS" pitchFamily="66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sz="3200" b="1" u="sng" dirty="0">
                <a:latin typeface="Comic Sans MS" pitchFamily="66" charset="0"/>
              </a:rPr>
              <a:t>Let’s Talk!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200" dirty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Comic Sans MS" pitchFamily="66" charset="0"/>
              </a:rPr>
              <a:t>How many more dots do I need to make five?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62200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581400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7799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9991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218363" y="4953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870200" y="5181600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4000500" y="5208588"/>
            <a:ext cx="3810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97375" y="1143000"/>
            <a:ext cx="35052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773373" y="1143000"/>
            <a:ext cx="109728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n-US" sz="3600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600" dirty="0">
                <a:latin typeface="Comic Sans MS" pitchFamily="66" charset="0"/>
              </a:rPr>
              <a:t>1. Draw this shape.</a:t>
            </a:r>
          </a:p>
          <a:p>
            <a:pPr marL="0" indent="0" eaLnBrk="1" hangingPunct="1">
              <a:buNone/>
              <a:defRPr/>
            </a:pPr>
            <a:r>
              <a:rPr lang="en-US" sz="3600" dirty="0">
                <a:latin typeface="Comic Sans MS" pitchFamily="66" charset="0"/>
              </a:rPr>
              <a:t>2. Tell the name of the shape. </a:t>
            </a:r>
          </a:p>
          <a:p>
            <a:pPr marL="0" indent="0" eaLnBrk="1" hangingPunct="1">
              <a:buNone/>
              <a:defRPr/>
            </a:pPr>
            <a:r>
              <a:rPr lang="en-US" sz="3600" dirty="0">
                <a:latin typeface="Comic Sans MS" pitchFamily="66" charset="0"/>
              </a:rPr>
              <a:t>3. Tell how many sides.</a:t>
            </a:r>
          </a:p>
          <a:p>
            <a:pPr marL="0" indent="0" eaLnBrk="1" hangingPunct="1">
              <a:buNone/>
              <a:defRPr/>
            </a:pPr>
            <a:endParaRPr lang="en-US" sz="3600" b="1" u="sng" dirty="0">
              <a:latin typeface="Comic Sans MS" pitchFamily="66" charset="0"/>
            </a:endParaRPr>
          </a:p>
          <a:p>
            <a:pPr marL="0" indent="0" eaLnBrk="1" hangingPunct="1">
              <a:buNone/>
              <a:defRPr/>
            </a:pPr>
            <a:r>
              <a:rPr lang="en-US" sz="3600" b="1" u="sng" dirty="0">
                <a:latin typeface="Comic Sans MS" pitchFamily="66" charset="0"/>
              </a:rPr>
              <a:t>Let’s Talk!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How many dots do you see?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How do you know</a:t>
            </a:r>
            <a:r>
              <a:rPr lang="en-US" sz="3600" dirty="0" smtClean="0">
                <a:latin typeface="Comic Sans MS" pitchFamily="66" charset="0"/>
              </a:rPr>
              <a:t>? Can you see them another way?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098217" y="4195917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9564853" y="5067301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9526269" y="4194971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8851866" y="5067301"/>
            <a:ext cx="457200" cy="60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8" name="Oval 5"/>
          <p:cNvSpPr>
            <a:spLocks noChangeArrowheads="1"/>
          </p:cNvSpPr>
          <p:nvPr/>
        </p:nvSpPr>
        <p:spPr bwMode="auto">
          <a:xfrm>
            <a:off x="8842923" y="4194970"/>
            <a:ext cx="45720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9" name="Oval 5"/>
          <p:cNvSpPr>
            <a:spLocks noChangeArrowheads="1"/>
          </p:cNvSpPr>
          <p:nvPr/>
        </p:nvSpPr>
        <p:spPr bwMode="auto">
          <a:xfrm>
            <a:off x="8098217" y="5067301"/>
            <a:ext cx="457200" cy="600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" name="Isosceles Triangle 1"/>
          <p:cNvSpPr/>
          <p:nvPr/>
        </p:nvSpPr>
        <p:spPr>
          <a:xfrm>
            <a:off x="5257800" y="838200"/>
            <a:ext cx="1676400" cy="15240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1. Draw this shape.</a:t>
            </a:r>
          </a:p>
          <a:p>
            <a:pPr marL="0" indent="0" eaLnBrk="1" hangingPunct="1"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2. Tell the name of the shape. </a:t>
            </a:r>
          </a:p>
          <a:p>
            <a:pPr marL="0" indent="0" eaLnBrk="1" hangingPunct="1"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3. Tell how many sides.</a:t>
            </a:r>
          </a:p>
          <a:p>
            <a:pPr marL="0" indent="0" eaLnBrk="1" hangingPunct="1"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b="1" u="sng" dirty="0">
                <a:latin typeface="Comic Sans MS" panose="030F0702030302020204" pitchFamily="66" charset="0"/>
                <a:cs typeface="Arial" panose="020B0604020202020204" pitchFamily="34" charset="0"/>
              </a:rPr>
              <a:t>Let’s Talk!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Are there more cupcakes or more cookies?  </a:t>
            </a:r>
            <a:endParaRPr lang="en-US" altLang="en-US" sz="32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How </a:t>
            </a:r>
            <a:r>
              <a:rPr lang="en-US" altLang="en-US" sz="3200" dirty="0">
                <a:latin typeface="Comic Sans MS" panose="030F0702030302020204" pitchFamily="66" charset="0"/>
                <a:cs typeface="Arial" panose="020B0604020202020204" pitchFamily="34" charset="0"/>
              </a:rPr>
              <a:t>do you know?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200" b="1" u="sng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7172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7054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C:\Users\Owner\AppData\Local\Microsoft\Windows\Temporary Internet Files\Content.IE5\P7F1FTRQ\MCj043775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05475"/>
            <a:ext cx="61753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56769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3" y="56769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50" y="56769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613" y="56769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676901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5705476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1" descr="MC90023228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705476"/>
            <a:ext cx="6604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962901" y="1371600"/>
            <a:ext cx="2003425" cy="1981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19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2057400" y="20638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7171" name="Rectangle 17"/>
          <p:cNvSpPr>
            <a:spLocks noChangeArrowheads="1"/>
          </p:cNvSpPr>
          <p:nvPr/>
        </p:nvSpPr>
        <p:spPr bwMode="auto">
          <a:xfrm>
            <a:off x="2209800" y="1219200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4400">
              <a:solidFill>
                <a:prstClr val="white"/>
              </a:solidFill>
            </a:endParaRPr>
          </a:p>
        </p:txBody>
      </p:sp>
      <p:sp>
        <p:nvSpPr>
          <p:cNvPr id="7172" name="Oval 19"/>
          <p:cNvSpPr>
            <a:spLocks noChangeArrowheads="1"/>
          </p:cNvSpPr>
          <p:nvPr/>
        </p:nvSpPr>
        <p:spPr bwMode="auto">
          <a:xfrm>
            <a:off x="2019300" y="4340947"/>
            <a:ext cx="2362200" cy="2209800"/>
          </a:xfrm>
          <a:prstGeom prst="ellipse">
            <a:avLst/>
          </a:prstGeom>
          <a:solidFill>
            <a:srgbClr val="FF33CC"/>
          </a:solidFill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3" name="Oval 20"/>
          <p:cNvSpPr>
            <a:spLocks noChangeArrowheads="1"/>
          </p:cNvSpPr>
          <p:nvPr/>
        </p:nvSpPr>
        <p:spPr bwMode="auto">
          <a:xfrm>
            <a:off x="5991936" y="4223199"/>
            <a:ext cx="1371600" cy="1295400"/>
          </a:xfrm>
          <a:prstGeom prst="ellipse">
            <a:avLst/>
          </a:prstGeom>
          <a:solidFill>
            <a:srgbClr val="FF33CC"/>
          </a:solidFill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4" name="Oval 21"/>
          <p:cNvSpPr>
            <a:spLocks noChangeArrowheads="1"/>
          </p:cNvSpPr>
          <p:nvPr/>
        </p:nvSpPr>
        <p:spPr bwMode="auto">
          <a:xfrm>
            <a:off x="4800600" y="5334000"/>
            <a:ext cx="1143000" cy="1066800"/>
          </a:xfrm>
          <a:prstGeom prst="ellipse">
            <a:avLst/>
          </a:prstGeom>
          <a:solidFill>
            <a:srgbClr val="00CCFF"/>
          </a:solidFill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5" name="Oval 22"/>
          <p:cNvSpPr>
            <a:spLocks noChangeArrowheads="1"/>
          </p:cNvSpPr>
          <p:nvPr/>
        </p:nvSpPr>
        <p:spPr bwMode="auto">
          <a:xfrm>
            <a:off x="8839200" y="3429000"/>
            <a:ext cx="685800" cy="685800"/>
          </a:xfrm>
          <a:prstGeom prst="ellipse">
            <a:avLst/>
          </a:prstGeom>
          <a:solidFill>
            <a:srgbClr val="FF33CC"/>
          </a:solidFill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6" name="Oval 23"/>
          <p:cNvSpPr>
            <a:spLocks noChangeArrowheads="1"/>
          </p:cNvSpPr>
          <p:nvPr/>
        </p:nvSpPr>
        <p:spPr bwMode="auto">
          <a:xfrm>
            <a:off x="7543800" y="4800600"/>
            <a:ext cx="1828800" cy="1676400"/>
          </a:xfrm>
          <a:prstGeom prst="ellipse">
            <a:avLst/>
          </a:prstGeom>
          <a:solidFill>
            <a:srgbClr val="FF33CC"/>
          </a:solidFill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7" name="Text Box 24"/>
          <p:cNvSpPr txBox="1">
            <a:spLocks noChangeArrowheads="1"/>
          </p:cNvSpPr>
          <p:nvPr/>
        </p:nvSpPr>
        <p:spPr bwMode="auto">
          <a:xfrm>
            <a:off x="1078173" y="981075"/>
            <a:ext cx="10522423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i="1" dirty="0">
                <a:solidFill>
                  <a:prstClr val="white"/>
                </a:solidFill>
                <a:latin typeface="Comic Sans MS" panose="030F0702030302020204" pitchFamily="66" charset="0"/>
              </a:rPr>
              <a:t>1. What shapes do you see?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i="1" dirty="0">
                <a:solidFill>
                  <a:prstClr val="white"/>
                </a:solidFill>
                <a:latin typeface="Comic Sans MS" panose="030F0702030302020204" pitchFamily="66" charset="0"/>
              </a:rPr>
              <a:t>2. </a:t>
            </a:r>
            <a:r>
              <a:rPr lang="en-US" altLang="en-US" sz="32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What words can you use describe these shapes?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3.  How </a:t>
            </a:r>
            <a:r>
              <a:rPr lang="en-US" altLang="en-US" sz="3200" i="1" dirty="0">
                <a:solidFill>
                  <a:prstClr val="white"/>
                </a:solidFill>
                <a:latin typeface="Comic Sans MS" panose="030F0702030302020204" pitchFamily="66" charset="0"/>
              </a:rPr>
              <a:t>many do you see?  Tell with numbers and words.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i="1" dirty="0">
                <a:solidFill>
                  <a:prstClr val="white"/>
                </a:solidFill>
                <a:latin typeface="Comic Sans MS" panose="030F0702030302020204" pitchFamily="66" charset="0"/>
              </a:rPr>
              <a:t>3. Which one does NOT belong? Why?</a:t>
            </a:r>
          </a:p>
        </p:txBody>
      </p:sp>
    </p:spTree>
    <p:extLst>
      <p:ext uri="{BB962C8B-B14F-4D97-AF65-F5344CB8AC3E}">
        <p14:creationId xmlns:p14="http://schemas.microsoft.com/office/powerpoint/2010/main" val="15215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8F75-484A-4479-A840-D58817351305}" type="slidenum">
              <a:rPr lang="en-US" altLang="en-US" smtClean="0">
                <a:solidFill>
                  <a:prstClr val="white"/>
                </a:solidFill>
              </a:rPr>
              <a:pPr/>
              <a:t>7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3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pic>
        <p:nvPicPr>
          <p:cNvPr id="6147" name="Picture 5" descr="pattern_41844_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436" y="1417638"/>
            <a:ext cx="4399128" cy="244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7"/>
          <p:cNvSpPr>
            <a:spLocks noGrp="1"/>
          </p:cNvSpPr>
          <p:nvPr>
            <p:ph type="body" idx="4294967295"/>
          </p:nvPr>
        </p:nvSpPr>
        <p:spPr>
          <a:xfrm>
            <a:off x="1326106" y="4078407"/>
            <a:ext cx="10356377" cy="3535363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altLang="en-US" sz="3500" i="1" dirty="0" smtClean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What shapes do you see?</a:t>
            </a:r>
          </a:p>
          <a:p>
            <a:pPr marL="514350" indent="-514350" eaLnBrk="1" hangingPunct="1">
              <a:buAutoNum type="arabicPeriod"/>
            </a:pPr>
            <a:r>
              <a:rPr lang="en-US" altLang="en-US" sz="3500" i="1" dirty="0" smtClean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What do you know about each shape?</a:t>
            </a:r>
          </a:p>
          <a:p>
            <a:pPr marL="514350" indent="-514350" eaLnBrk="1" hangingPunct="1">
              <a:buAutoNum type="arabicPeriod"/>
            </a:pPr>
            <a:r>
              <a:rPr lang="en-US" altLang="en-US" sz="3500" i="1" dirty="0" smtClean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If </a:t>
            </a:r>
            <a:r>
              <a:rPr lang="en-US" altLang="en-US" sz="3500" i="1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this pattern continues, draw what the 7</a:t>
            </a:r>
            <a:r>
              <a:rPr lang="en-US" altLang="en-US" sz="3500" i="1" baseline="300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</a:t>
            </a:r>
            <a:r>
              <a:rPr lang="en-US" altLang="en-US" sz="3500" i="1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shape would look like.</a:t>
            </a:r>
          </a:p>
        </p:txBody>
      </p:sp>
    </p:spTree>
    <p:extLst>
      <p:ext uri="{BB962C8B-B14F-4D97-AF65-F5344CB8AC3E}">
        <p14:creationId xmlns:p14="http://schemas.microsoft.com/office/powerpoint/2010/main" val="212735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</a:t>
            </a:r>
            <a:r>
              <a:rPr altLang="en-US" dirty="0" smtClean="0">
                <a:cs typeface="Arial" panose="020B0604020202020204" pitchFamily="34" charset="0"/>
              </a:rPr>
              <a:t>Corner</a:t>
            </a:r>
            <a:endParaRPr altLang="en-US" dirty="0" smtClean="0">
              <a:cs typeface="Arial" panose="020B0604020202020204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eaLnBrk="1" hangingPunct="1">
              <a:buFont typeface="Arial" panose="020B0604020202020204" pitchFamily="34" charset="0"/>
              <a:buAutoNum type="arabicPeriod"/>
            </a:pPr>
            <a:r>
              <a:rPr lang="en-US" altLang="en-US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Draw each shape.</a:t>
            </a:r>
          </a:p>
          <a:p>
            <a:pPr marL="742950" indent="-742950" eaLnBrk="1" hangingPunct="1">
              <a:buFont typeface="Arial" panose="020B0604020202020204" pitchFamily="34" charset="0"/>
              <a:buAutoNum type="arabicPeriod"/>
            </a:pPr>
            <a:r>
              <a:rPr lang="en-US" altLang="en-US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Label each shape with it’s name.</a:t>
            </a:r>
          </a:p>
          <a:p>
            <a:pPr marL="742950" indent="-742950" eaLnBrk="1" hangingPunct="1">
              <a:buFont typeface="Arial" panose="020B0604020202020204" pitchFamily="34" charset="0"/>
              <a:buAutoNum type="arabicPeriod"/>
            </a:pPr>
            <a:r>
              <a:rPr lang="en-US" altLang="en-US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What do you notice about each shape?</a:t>
            </a:r>
            <a:endParaRPr lang="en-US" altLang="en-US" dirty="0" smtClean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742950" indent="-742950" eaLnBrk="1" hangingPunct="1">
              <a:buFont typeface="Arial" panose="020B0604020202020204" pitchFamily="34" charset="0"/>
              <a:buAutoNum type="arabicPeriod"/>
            </a:pPr>
            <a:endParaRPr lang="en-US" altLang="en-US" dirty="0" smtClean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742950" indent="-742950" eaLnBrk="1" hangingPunct="1">
              <a:buFont typeface="Arial" panose="020B0604020202020204" pitchFamily="34" charset="0"/>
              <a:buAutoNum type="arabicPeriod"/>
            </a:pPr>
            <a:endParaRPr lang="en-US" altLang="en-US" dirty="0" smtClean="0"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512DA1-1EFE-4751-A17B-53667DDDE868}" type="slidenum">
              <a:rPr lang="en-US" altLang="en-US">
                <a:solidFill>
                  <a:srgbClr val="FFFF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981200" y="4648200"/>
            <a:ext cx="1752600" cy="1447800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4300" y="5308600"/>
            <a:ext cx="20574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477000" y="4876800"/>
            <a:ext cx="1219200" cy="1219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05800" y="5105400"/>
            <a:ext cx="1066800" cy="990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13110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747</Words>
  <Application>Microsoft Office PowerPoint</Application>
  <PresentationFormat>Widescreen</PresentationFormat>
  <Paragraphs>158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Arial</vt:lpstr>
      <vt:lpstr>Bookman Old Style</vt:lpstr>
      <vt:lpstr>Brush Script MT</vt:lpstr>
      <vt:lpstr>Calibri</vt:lpstr>
      <vt:lpstr>Comic Sans MS</vt:lpstr>
      <vt:lpstr>Lucida Calligraphy</vt:lpstr>
      <vt:lpstr>Symbol</vt:lpstr>
      <vt:lpstr>Ppt0000000</vt:lpstr>
      <vt:lpstr>1_Ppt0000000</vt:lpstr>
      <vt:lpstr>2_Ppt0000000</vt:lpstr>
      <vt:lpstr>3_Ppt0000000</vt:lpstr>
      <vt:lpstr>4_Ppt0000000</vt:lpstr>
      <vt:lpstr>5_Ppt0000000</vt:lpstr>
      <vt:lpstr>Week 1</vt:lpstr>
      <vt:lpstr>Math Corner</vt:lpstr>
      <vt:lpstr>Math Corner-</vt:lpstr>
      <vt:lpstr>Math Corner</vt:lpstr>
      <vt:lpstr>Math Corner</vt:lpstr>
      <vt:lpstr>Math Corner</vt:lpstr>
      <vt:lpstr>Week 2</vt:lpstr>
      <vt:lpstr>Math Corner</vt:lpstr>
      <vt:lpstr>Math Corner</vt:lpstr>
      <vt:lpstr>Math Corner</vt:lpstr>
      <vt:lpstr>Math Corner</vt:lpstr>
      <vt:lpstr>Math Corner</vt:lpstr>
      <vt:lpstr>Week 3</vt:lpstr>
      <vt:lpstr>Math Corner</vt:lpstr>
      <vt:lpstr>Math Corner</vt:lpstr>
      <vt:lpstr>Math Corner</vt:lpstr>
      <vt:lpstr>Math Corner</vt:lpstr>
      <vt:lpstr>Math Corner</vt:lpstr>
      <vt:lpstr>Week 3</vt:lpstr>
      <vt:lpstr>Math Corner</vt:lpstr>
      <vt:lpstr>Math Corner</vt:lpstr>
      <vt:lpstr>Math Corner</vt:lpstr>
      <vt:lpstr>Math Corner</vt:lpstr>
      <vt:lpstr>Math Corner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Holmes, Beatrice</dc:creator>
  <cp:lastModifiedBy>Beatrice Holmes</cp:lastModifiedBy>
  <cp:revision>8</cp:revision>
  <dcterms:created xsi:type="dcterms:W3CDTF">2015-10-29T21:02:14Z</dcterms:created>
  <dcterms:modified xsi:type="dcterms:W3CDTF">2016-10-30T00:31:24Z</dcterms:modified>
</cp:coreProperties>
</file>